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10" d="100"/>
          <a:sy n="110" d="100"/>
        </p:scale>
        <p:origin x="764" y="-34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A7CF263-0840-4CBC-9AC8-C190A4FCAE10}" type="datetimeFigureOut">
              <a:rPr lang="en-US" smtClean="0"/>
              <a:t>8/5/2018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D998E-7404-4C00-934C-D25041659BFC}" type="slidenum">
              <a:rPr lang="en-US" smtClean="0"/>
              <a:t>‹#›</a:t>
            </a:fld>
            <a:endParaRPr lang="en-US"/>
          </a:p>
        </p:txBody>
      </p:sp>
    </p:spTree>
    <p:extLst>
      <p:ext uri="{BB962C8B-B14F-4D97-AF65-F5344CB8AC3E}">
        <p14:creationId xmlns:p14="http://schemas.microsoft.com/office/powerpoint/2010/main" val="1377762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7CF263-0840-4CBC-9AC8-C190A4FCAE10}" type="datetimeFigureOut">
              <a:rPr lang="en-US" smtClean="0"/>
              <a:t>8/5/2018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D998E-7404-4C00-934C-D25041659BFC}" type="slidenum">
              <a:rPr lang="en-US" smtClean="0"/>
              <a:t>‹#›</a:t>
            </a:fld>
            <a:endParaRPr lang="en-US"/>
          </a:p>
        </p:txBody>
      </p:sp>
    </p:spTree>
    <p:extLst>
      <p:ext uri="{BB962C8B-B14F-4D97-AF65-F5344CB8AC3E}">
        <p14:creationId xmlns:p14="http://schemas.microsoft.com/office/powerpoint/2010/main" val="3746230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7CF263-0840-4CBC-9AC8-C190A4FCAE10}" type="datetimeFigureOut">
              <a:rPr lang="en-US" smtClean="0"/>
              <a:t>8/5/2018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D998E-7404-4C00-934C-D25041659BFC}" type="slidenum">
              <a:rPr lang="en-US" smtClean="0"/>
              <a:t>‹#›</a:t>
            </a:fld>
            <a:endParaRPr lang="en-US"/>
          </a:p>
        </p:txBody>
      </p:sp>
    </p:spTree>
    <p:extLst>
      <p:ext uri="{BB962C8B-B14F-4D97-AF65-F5344CB8AC3E}">
        <p14:creationId xmlns:p14="http://schemas.microsoft.com/office/powerpoint/2010/main" val="51908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7CF263-0840-4CBC-9AC8-C190A4FCAE10}" type="datetimeFigureOut">
              <a:rPr lang="en-US" smtClean="0"/>
              <a:t>8/5/2018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D998E-7404-4C00-934C-D25041659BFC}" type="slidenum">
              <a:rPr lang="en-US" smtClean="0"/>
              <a:t>‹#›</a:t>
            </a:fld>
            <a:endParaRPr lang="en-US"/>
          </a:p>
        </p:txBody>
      </p:sp>
    </p:spTree>
    <p:extLst>
      <p:ext uri="{BB962C8B-B14F-4D97-AF65-F5344CB8AC3E}">
        <p14:creationId xmlns:p14="http://schemas.microsoft.com/office/powerpoint/2010/main" val="2774360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A7CF263-0840-4CBC-9AC8-C190A4FCAE10}" type="datetimeFigureOut">
              <a:rPr lang="en-US" smtClean="0"/>
              <a:t>8/5/2018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D998E-7404-4C00-934C-D25041659BFC}" type="slidenum">
              <a:rPr lang="en-US" smtClean="0"/>
              <a:t>‹#›</a:t>
            </a:fld>
            <a:endParaRPr lang="en-US"/>
          </a:p>
        </p:txBody>
      </p:sp>
    </p:spTree>
    <p:extLst>
      <p:ext uri="{BB962C8B-B14F-4D97-AF65-F5344CB8AC3E}">
        <p14:creationId xmlns:p14="http://schemas.microsoft.com/office/powerpoint/2010/main" val="128056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7CF263-0840-4CBC-9AC8-C190A4FCAE10}" type="datetimeFigureOut">
              <a:rPr lang="en-US" smtClean="0"/>
              <a:t>8/5/2018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4D998E-7404-4C00-934C-D25041659BFC}" type="slidenum">
              <a:rPr lang="en-US" smtClean="0"/>
              <a:t>‹#›</a:t>
            </a:fld>
            <a:endParaRPr lang="en-US"/>
          </a:p>
        </p:txBody>
      </p:sp>
    </p:spTree>
    <p:extLst>
      <p:ext uri="{BB962C8B-B14F-4D97-AF65-F5344CB8AC3E}">
        <p14:creationId xmlns:p14="http://schemas.microsoft.com/office/powerpoint/2010/main" val="3340034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7CF263-0840-4CBC-9AC8-C190A4FCAE10}" type="datetimeFigureOut">
              <a:rPr lang="en-US" smtClean="0"/>
              <a:t>8/5/2018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4D998E-7404-4C00-934C-D25041659BFC}" type="slidenum">
              <a:rPr lang="en-US" smtClean="0"/>
              <a:t>‹#›</a:t>
            </a:fld>
            <a:endParaRPr lang="en-US"/>
          </a:p>
        </p:txBody>
      </p:sp>
    </p:spTree>
    <p:extLst>
      <p:ext uri="{BB962C8B-B14F-4D97-AF65-F5344CB8AC3E}">
        <p14:creationId xmlns:p14="http://schemas.microsoft.com/office/powerpoint/2010/main" val="1655492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A7CF263-0840-4CBC-9AC8-C190A4FCAE10}" type="datetimeFigureOut">
              <a:rPr lang="en-US" smtClean="0"/>
              <a:t>8/5/2018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4D998E-7404-4C00-934C-D25041659BFC}" type="slidenum">
              <a:rPr lang="en-US" smtClean="0"/>
              <a:t>‹#›</a:t>
            </a:fld>
            <a:endParaRPr lang="en-US"/>
          </a:p>
        </p:txBody>
      </p:sp>
    </p:spTree>
    <p:extLst>
      <p:ext uri="{BB962C8B-B14F-4D97-AF65-F5344CB8AC3E}">
        <p14:creationId xmlns:p14="http://schemas.microsoft.com/office/powerpoint/2010/main" val="2102432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CF263-0840-4CBC-9AC8-C190A4FCAE10}" type="datetimeFigureOut">
              <a:rPr lang="en-US" smtClean="0"/>
              <a:t>8/5/2018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4D998E-7404-4C00-934C-D25041659BFC}" type="slidenum">
              <a:rPr lang="en-US" smtClean="0"/>
              <a:t>‹#›</a:t>
            </a:fld>
            <a:endParaRPr lang="en-US"/>
          </a:p>
        </p:txBody>
      </p:sp>
    </p:spTree>
    <p:extLst>
      <p:ext uri="{BB962C8B-B14F-4D97-AF65-F5344CB8AC3E}">
        <p14:creationId xmlns:p14="http://schemas.microsoft.com/office/powerpoint/2010/main" val="238256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EA7CF263-0840-4CBC-9AC8-C190A4FCAE10}" type="datetimeFigureOut">
              <a:rPr lang="en-US" smtClean="0"/>
              <a:t>8/5/2018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4D998E-7404-4C00-934C-D25041659BFC}" type="slidenum">
              <a:rPr lang="en-US" smtClean="0"/>
              <a:t>‹#›</a:t>
            </a:fld>
            <a:endParaRPr lang="en-US"/>
          </a:p>
        </p:txBody>
      </p:sp>
    </p:spTree>
    <p:extLst>
      <p:ext uri="{BB962C8B-B14F-4D97-AF65-F5344CB8AC3E}">
        <p14:creationId xmlns:p14="http://schemas.microsoft.com/office/powerpoint/2010/main" val="1003517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EA7CF263-0840-4CBC-9AC8-C190A4FCAE10}" type="datetimeFigureOut">
              <a:rPr lang="en-US" smtClean="0"/>
              <a:t>8/5/2018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4D998E-7404-4C00-934C-D25041659BFC}" type="slidenum">
              <a:rPr lang="en-US" smtClean="0"/>
              <a:t>‹#›</a:t>
            </a:fld>
            <a:endParaRPr lang="en-US"/>
          </a:p>
        </p:txBody>
      </p:sp>
    </p:spTree>
    <p:extLst>
      <p:ext uri="{BB962C8B-B14F-4D97-AF65-F5344CB8AC3E}">
        <p14:creationId xmlns:p14="http://schemas.microsoft.com/office/powerpoint/2010/main" val="2380768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A7CF263-0840-4CBC-9AC8-C190A4FCAE10}" type="datetimeFigureOut">
              <a:rPr lang="en-US" smtClean="0"/>
              <a:t>8/5/2018</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64D998E-7404-4C00-934C-D25041659BFC}" type="slidenum">
              <a:rPr lang="en-US" smtClean="0"/>
              <a:t>‹#›</a:t>
            </a:fld>
            <a:endParaRPr lang="en-US"/>
          </a:p>
        </p:txBody>
      </p:sp>
    </p:spTree>
    <p:extLst>
      <p:ext uri="{BB962C8B-B14F-4D97-AF65-F5344CB8AC3E}">
        <p14:creationId xmlns:p14="http://schemas.microsoft.com/office/powerpoint/2010/main" val="11874822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Black.Christopher.S@muscogee.k12.ga.us" TargetMode="External"/><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63527"/>
            <a:ext cx="6788551" cy="8771632"/>
          </a:xfrm>
          <a:prstGeom prst="rect">
            <a:avLst/>
          </a:prstGeom>
        </p:spPr>
        <p:txBody>
          <a:bodyPr wrap="square">
            <a:spAutoFit/>
          </a:bodyPr>
          <a:lstStyle/>
          <a:p>
            <a:endParaRPr lang="en-US" sz="1200" dirty="0">
              <a:ea typeface="Times New Roman" panose="02020603050405020304" pitchFamily="18" charset="0"/>
            </a:endParaRPr>
          </a:p>
          <a:p>
            <a:pPr marL="457200" marR="0" indent="-457200">
              <a:spcBef>
                <a:spcPts val="0"/>
              </a:spcBef>
              <a:spcAft>
                <a:spcPts val="0"/>
              </a:spcAft>
            </a:pPr>
            <a:r>
              <a:rPr lang="en-US" sz="1200" b="1" dirty="0">
                <a:ea typeface="Times New Roman" panose="02020603050405020304" pitchFamily="18" charset="0"/>
              </a:rPr>
              <a:t>Course Description:</a:t>
            </a:r>
            <a:r>
              <a:rPr lang="en-US" sz="1200" dirty="0">
                <a:ea typeface="Times New Roman" panose="02020603050405020304" pitchFamily="18" charset="0"/>
              </a:rPr>
              <a:t> This course is designed to help students develop a fascination with knowledge, an understanding of its empowerment, and how it is constructed, critically examined, and reviewed.  Additionally, it is intended to encourage students to reflect on their experiences as learners, develop an interest in the diversity of ways of thinking and ways of living, and an awareness of personal and ideological assumptions of both others and self.</a:t>
            </a:r>
          </a:p>
          <a:p>
            <a:r>
              <a:rPr lang="en-US" sz="1200" b="1" dirty="0">
                <a:ea typeface="Times New Roman" panose="02020603050405020304" pitchFamily="18" charset="0"/>
              </a:rPr>
              <a:t> </a:t>
            </a:r>
            <a:r>
              <a:rPr lang="en-US" sz="1200" dirty="0">
                <a:ea typeface="Times New Roman" panose="02020603050405020304" pitchFamily="18" charset="0"/>
              </a:rPr>
              <a:t>  </a:t>
            </a:r>
          </a:p>
          <a:p>
            <a:r>
              <a:rPr lang="en-US" sz="1200" b="1" dirty="0">
                <a:cs typeface="Leelawadee UI" panose="020B0502040204020203" pitchFamily="34" charset="-34"/>
              </a:rPr>
              <a:t>Materials</a:t>
            </a:r>
            <a:r>
              <a:rPr lang="en-US" sz="1200" b="1" dirty="0"/>
              <a:t> that are needed everyday </a:t>
            </a:r>
          </a:p>
          <a:p>
            <a:r>
              <a:rPr lang="en-US" sz="1200" dirty="0"/>
              <a:t>(please have these within the first week of class)</a:t>
            </a:r>
          </a:p>
          <a:p>
            <a:pPr marL="285750" indent="-285750">
              <a:buFont typeface="Arial" panose="020B0604020202020204" pitchFamily="34" charset="0"/>
              <a:buChar char="•"/>
            </a:pPr>
            <a:r>
              <a:rPr lang="en-US" sz="1200" dirty="0"/>
              <a:t>Composition Notebook – TOK Journal</a:t>
            </a:r>
          </a:p>
          <a:p>
            <a:pPr marL="285750" indent="-285750">
              <a:buFont typeface="Arial" panose="020B0604020202020204" pitchFamily="34" charset="0"/>
              <a:buChar char="•"/>
            </a:pPr>
            <a:r>
              <a:rPr lang="en-US" sz="1200" dirty="0"/>
              <a:t>Three ring binder with dividers  - CAS</a:t>
            </a:r>
          </a:p>
          <a:p>
            <a:pPr marL="285750" indent="-285750">
              <a:buFont typeface="Arial" panose="020B0604020202020204" pitchFamily="34" charset="0"/>
              <a:buChar char="•"/>
            </a:pPr>
            <a:r>
              <a:rPr lang="en-US" sz="1200" dirty="0"/>
              <a:t>Pens and pencils </a:t>
            </a:r>
            <a:endParaRPr lang="en-US" sz="1200" dirty="0" smtClean="0"/>
          </a:p>
          <a:p>
            <a:r>
              <a:rPr lang="en-US" sz="1200" dirty="0">
                <a:ea typeface="Times New Roman" panose="02020603050405020304" pitchFamily="18" charset="0"/>
              </a:rPr>
              <a:t> </a:t>
            </a:r>
          </a:p>
          <a:p>
            <a:pPr marL="457200" marR="0" indent="-457200">
              <a:spcBef>
                <a:spcPts val="0"/>
              </a:spcBef>
              <a:spcAft>
                <a:spcPts val="0"/>
              </a:spcAft>
            </a:pPr>
            <a:r>
              <a:rPr lang="en-US" sz="1200" b="1" dirty="0">
                <a:ea typeface="Times New Roman" panose="02020603050405020304" pitchFamily="18" charset="0"/>
              </a:rPr>
              <a:t>Course Projects/Requirements:</a:t>
            </a:r>
            <a:r>
              <a:rPr lang="en-US" sz="1200" dirty="0">
                <a:ea typeface="Times New Roman" panose="02020603050405020304" pitchFamily="18" charset="0"/>
              </a:rPr>
              <a:t>  </a:t>
            </a:r>
            <a:endParaRPr lang="en-US" sz="1200" dirty="0" smtClean="0">
              <a:ea typeface="Times New Roman" panose="02020603050405020304" pitchFamily="18" charset="0"/>
            </a:endParaRPr>
          </a:p>
          <a:p>
            <a:pPr marL="457200" marR="0" indent="-457200">
              <a:spcBef>
                <a:spcPts val="0"/>
              </a:spcBef>
              <a:spcAft>
                <a:spcPts val="0"/>
              </a:spcAft>
              <a:buFont typeface="Arial" panose="020B0604020202020204" pitchFamily="34" charset="0"/>
              <a:buChar char="•"/>
            </a:pPr>
            <a:r>
              <a:rPr lang="en-US" sz="1200" dirty="0" smtClean="0">
                <a:ea typeface="Times New Roman" panose="02020603050405020304" pitchFamily="18" charset="0"/>
              </a:rPr>
              <a:t>Keep an ongoing journal of TOK discussions, notes, and essay prompts</a:t>
            </a:r>
          </a:p>
          <a:p>
            <a:pPr marL="457200" marR="0" indent="-457200">
              <a:spcBef>
                <a:spcPts val="0"/>
              </a:spcBef>
              <a:spcAft>
                <a:spcPts val="0"/>
              </a:spcAft>
              <a:buFont typeface="Arial" panose="020B0604020202020204" pitchFamily="34" charset="0"/>
              <a:buChar char="•"/>
            </a:pPr>
            <a:r>
              <a:rPr lang="en-US" sz="1200" dirty="0" smtClean="0">
                <a:ea typeface="Times New Roman" panose="02020603050405020304" pitchFamily="18" charset="0"/>
              </a:rPr>
              <a:t>Create mini presentations to prepare for the major assessment senior year</a:t>
            </a:r>
          </a:p>
          <a:p>
            <a:pPr marL="457200" marR="0" indent="-457200">
              <a:spcBef>
                <a:spcPts val="0"/>
              </a:spcBef>
              <a:spcAft>
                <a:spcPts val="0"/>
              </a:spcAft>
              <a:buFont typeface="Arial" panose="020B0604020202020204" pitchFamily="34" charset="0"/>
              <a:buChar char="•"/>
            </a:pPr>
            <a:r>
              <a:rPr lang="en-US" sz="1200" dirty="0" smtClean="0">
                <a:ea typeface="Times New Roman" panose="02020603050405020304" pitchFamily="18" charset="0"/>
              </a:rPr>
              <a:t>Create a CAS binder that displays all of the </a:t>
            </a:r>
            <a:r>
              <a:rPr lang="en-US" sz="1200" dirty="0">
                <a:ea typeface="Times New Roman" panose="02020603050405020304" pitchFamily="18" charset="0"/>
              </a:rPr>
              <a:t>required </a:t>
            </a:r>
            <a:r>
              <a:rPr lang="en-US" sz="1200" dirty="0" smtClean="0">
                <a:ea typeface="Times New Roman" panose="02020603050405020304" pitchFamily="18" charset="0"/>
              </a:rPr>
              <a:t>components </a:t>
            </a:r>
          </a:p>
          <a:p>
            <a:r>
              <a:rPr lang="en-US" sz="1200" dirty="0">
                <a:ea typeface="Times New Roman" panose="02020603050405020304" pitchFamily="18" charset="0"/>
              </a:rPr>
              <a:t> </a:t>
            </a:r>
          </a:p>
          <a:p>
            <a:pPr marL="457200" marR="0" indent="-457200">
              <a:spcBef>
                <a:spcPts val="0"/>
              </a:spcBef>
              <a:spcAft>
                <a:spcPts val="0"/>
              </a:spcAft>
            </a:pPr>
            <a:r>
              <a:rPr lang="en-US" sz="1200" b="1" dirty="0">
                <a:ea typeface="Times New Roman" panose="02020603050405020304" pitchFamily="18" charset="0"/>
              </a:rPr>
              <a:t>Class Grading Procedure:</a:t>
            </a:r>
            <a:r>
              <a:rPr lang="en-US" sz="1200" dirty="0">
                <a:ea typeface="Times New Roman" panose="02020603050405020304" pitchFamily="18" charset="0"/>
              </a:rPr>
              <a:t> </a:t>
            </a:r>
          </a:p>
          <a:p>
            <a:r>
              <a:rPr lang="en-US" sz="1200" dirty="0">
                <a:ea typeface="Times New Roman" panose="02020603050405020304" pitchFamily="18" charset="0"/>
              </a:rPr>
              <a:t>	Major Grades:  </a:t>
            </a:r>
            <a:r>
              <a:rPr lang="en-US" sz="1200" dirty="0" smtClean="0">
                <a:ea typeface="Times New Roman" panose="02020603050405020304" pitchFamily="18" charset="0"/>
              </a:rPr>
              <a:t>60</a:t>
            </a:r>
            <a:r>
              <a:rPr lang="en-US" sz="1200" dirty="0">
                <a:ea typeface="Times New Roman" panose="02020603050405020304" pitchFamily="18" charset="0"/>
              </a:rPr>
              <a:t>%</a:t>
            </a:r>
          </a:p>
          <a:p>
            <a:r>
              <a:rPr lang="en-US" sz="1200" dirty="0">
                <a:ea typeface="Times New Roman" panose="02020603050405020304" pitchFamily="18" charset="0"/>
              </a:rPr>
              <a:t>	Minor </a:t>
            </a:r>
            <a:r>
              <a:rPr lang="en-US" sz="1200" dirty="0" smtClean="0">
                <a:ea typeface="Times New Roman" panose="02020603050405020304" pitchFamily="18" charset="0"/>
              </a:rPr>
              <a:t>Grades and Participation :  40</a:t>
            </a:r>
            <a:r>
              <a:rPr lang="en-US" sz="1200" dirty="0">
                <a:ea typeface="Times New Roman" panose="02020603050405020304" pitchFamily="18" charset="0"/>
              </a:rPr>
              <a:t>%</a:t>
            </a:r>
          </a:p>
          <a:p>
            <a:r>
              <a:rPr lang="en-US" sz="1200" dirty="0">
                <a:ea typeface="Times New Roman" panose="02020603050405020304" pitchFamily="18" charset="0"/>
              </a:rPr>
              <a:t>	 </a:t>
            </a:r>
          </a:p>
          <a:p>
            <a:pPr marL="457200" marR="0" indent="-457200">
              <a:spcBef>
                <a:spcPts val="0"/>
              </a:spcBef>
              <a:spcAft>
                <a:spcPts val="0"/>
              </a:spcAft>
            </a:pPr>
            <a:r>
              <a:rPr lang="en-US" sz="1200" b="1" dirty="0">
                <a:ea typeface="Times New Roman" panose="02020603050405020304" pitchFamily="18" charset="0"/>
              </a:rPr>
              <a:t>Make Up Work:</a:t>
            </a:r>
            <a:r>
              <a:rPr lang="en-US" sz="1200" dirty="0">
                <a:ea typeface="Times New Roman" panose="02020603050405020304" pitchFamily="18" charset="0"/>
              </a:rPr>
              <a:t> Students are expected to make up ALL missed work in a reasonable time frame.  </a:t>
            </a:r>
            <a:r>
              <a:rPr lang="en-US" sz="1200" dirty="0" smtClean="0">
                <a:ea typeface="Times New Roman" panose="02020603050405020304" pitchFamily="18" charset="0"/>
              </a:rPr>
              <a:t>Upon returning to class, it will be the responsibility of the student to collect any needed notes and assignments.  Late </a:t>
            </a:r>
            <a:r>
              <a:rPr lang="en-US" sz="1200" dirty="0">
                <a:ea typeface="Times New Roman" panose="02020603050405020304" pitchFamily="18" charset="0"/>
              </a:rPr>
              <a:t>work will not be accepted.</a:t>
            </a:r>
          </a:p>
          <a:p>
            <a:pPr marL="457200" marR="0" indent="-457200">
              <a:spcBef>
                <a:spcPts val="0"/>
              </a:spcBef>
              <a:spcAft>
                <a:spcPts val="0"/>
              </a:spcAft>
            </a:pPr>
            <a:r>
              <a:rPr lang="en-US" sz="1200" dirty="0">
                <a:ea typeface="Times New Roman" panose="02020603050405020304" pitchFamily="18" charset="0"/>
              </a:rPr>
              <a:t> </a:t>
            </a:r>
          </a:p>
          <a:p>
            <a:pPr marL="457200" marR="0" indent="-457200">
              <a:spcBef>
                <a:spcPts val="0"/>
              </a:spcBef>
              <a:spcAft>
                <a:spcPts val="0"/>
              </a:spcAft>
            </a:pPr>
            <a:r>
              <a:rPr lang="en-US" sz="1200" b="1" dirty="0">
                <a:ea typeface="Times New Roman" panose="02020603050405020304" pitchFamily="18" charset="0"/>
              </a:rPr>
              <a:t>Homework:</a:t>
            </a:r>
            <a:r>
              <a:rPr lang="en-US" sz="1200" dirty="0">
                <a:ea typeface="Times New Roman" panose="02020603050405020304" pitchFamily="18" charset="0"/>
              </a:rPr>
              <a:t> Homework will consist of minor reading assignments, journal reflections, and occasional preparation for presentations or essays.  </a:t>
            </a:r>
          </a:p>
          <a:p>
            <a:pPr marL="457200" marR="0" indent="-457200">
              <a:spcBef>
                <a:spcPts val="0"/>
              </a:spcBef>
              <a:spcAft>
                <a:spcPts val="0"/>
              </a:spcAft>
            </a:pPr>
            <a:r>
              <a:rPr lang="en-US" sz="1200" b="1" dirty="0">
                <a:ea typeface="Times New Roman" panose="02020603050405020304" pitchFamily="18" charset="0"/>
              </a:rPr>
              <a:t>  </a:t>
            </a:r>
            <a:endParaRPr lang="en-US" sz="1200" dirty="0">
              <a:ea typeface="Times New Roman" panose="02020603050405020304" pitchFamily="18" charset="0"/>
            </a:endParaRPr>
          </a:p>
          <a:p>
            <a:r>
              <a:rPr lang="en-US" sz="1200" b="1" dirty="0">
                <a:ea typeface="Times New Roman" panose="02020603050405020304" pitchFamily="18" charset="0"/>
              </a:rPr>
              <a:t>Class Rules:</a:t>
            </a:r>
            <a:r>
              <a:rPr lang="en-US" sz="1200" dirty="0">
                <a:ea typeface="Times New Roman" panose="02020603050405020304" pitchFamily="18" charset="0"/>
              </a:rPr>
              <a:t>  There is only one class rule, but it comes in many forms.  The rule is:</a:t>
            </a:r>
          </a:p>
          <a:p>
            <a:pPr marR="0" lvl="0">
              <a:spcBef>
                <a:spcPts val="0"/>
              </a:spcBef>
              <a:spcAft>
                <a:spcPts val="0"/>
              </a:spcAft>
            </a:pPr>
            <a:r>
              <a:rPr lang="en-US" sz="1200" dirty="0" smtClean="0">
                <a:ea typeface="Times New Roman" panose="02020603050405020304" pitchFamily="18" charset="0"/>
                <a:cs typeface="Times New Roman" panose="02020603050405020304" pitchFamily="18" charset="0"/>
              </a:rPr>
              <a:t>	Respect </a:t>
            </a:r>
            <a:r>
              <a:rPr lang="en-US" sz="1200" dirty="0">
                <a:ea typeface="Times New Roman" panose="02020603050405020304" pitchFamily="18" charset="0"/>
                <a:cs typeface="Times New Roman" panose="02020603050405020304" pitchFamily="18" charset="0"/>
              </a:rPr>
              <a:t>– This means you must respect Mr. Black, the class as a whole, each other individually, the </a:t>
            </a:r>
            <a:r>
              <a:rPr lang="en-US" sz="1200" dirty="0" smtClean="0">
                <a:ea typeface="Times New Roman" panose="02020603050405020304" pitchFamily="18" charset="0"/>
                <a:cs typeface="Times New Roman" panose="02020603050405020304" pitchFamily="18" charset="0"/>
              </a:rPr>
              <a:t>	school</a:t>
            </a:r>
            <a:r>
              <a:rPr lang="en-US" sz="1200" dirty="0">
                <a:ea typeface="Times New Roman" panose="02020603050405020304" pitchFamily="18" charset="0"/>
                <a:cs typeface="Times New Roman" panose="02020603050405020304" pitchFamily="18" charset="0"/>
              </a:rPr>
              <a:t>, pretty much anything you can think of, but most importantly you must respect yourself and </a:t>
            </a:r>
            <a:r>
              <a:rPr lang="en-US" sz="1200" dirty="0" smtClean="0">
                <a:ea typeface="Times New Roman" panose="02020603050405020304" pitchFamily="18" charset="0"/>
                <a:cs typeface="Times New Roman" panose="02020603050405020304" pitchFamily="18" charset="0"/>
              </a:rPr>
              <a:t>	hold </a:t>
            </a:r>
            <a:r>
              <a:rPr lang="en-US" sz="1200" dirty="0">
                <a:ea typeface="Times New Roman" panose="02020603050405020304" pitchFamily="18" charset="0"/>
                <a:cs typeface="Times New Roman" panose="02020603050405020304" pitchFamily="18" charset="0"/>
              </a:rPr>
              <a:t>yourself to high standards both academically and behaviorally.</a:t>
            </a:r>
          </a:p>
          <a:p>
            <a:pPr marL="457200" marR="0" indent="-457200">
              <a:spcBef>
                <a:spcPts val="0"/>
              </a:spcBef>
              <a:spcAft>
                <a:spcPts val="0"/>
              </a:spcAft>
            </a:pPr>
            <a:r>
              <a:rPr lang="en-US" sz="1200" dirty="0">
                <a:ea typeface="Times New Roman" panose="02020603050405020304" pitchFamily="18" charset="0"/>
              </a:rPr>
              <a:t> </a:t>
            </a:r>
          </a:p>
          <a:p>
            <a:pPr marL="457200" marR="0" indent="-457200">
              <a:spcBef>
                <a:spcPts val="0"/>
              </a:spcBef>
              <a:spcAft>
                <a:spcPts val="0"/>
              </a:spcAft>
            </a:pPr>
            <a:r>
              <a:rPr lang="en-US" sz="1200" b="1" dirty="0">
                <a:ea typeface="Times New Roman" panose="02020603050405020304" pitchFamily="18" charset="0"/>
              </a:rPr>
              <a:t>Teacher Specifics:</a:t>
            </a:r>
            <a:r>
              <a:rPr lang="en-US" sz="1200" dirty="0">
                <a:ea typeface="Times New Roman" panose="02020603050405020304" pitchFamily="18" charset="0"/>
              </a:rPr>
              <a:t>  This course will present and touch on some fairly controversial topics.  It is its intent to </a:t>
            </a:r>
            <a:r>
              <a:rPr lang="en-US" sz="1200" dirty="0" smtClean="0">
                <a:ea typeface="Times New Roman" panose="02020603050405020304" pitchFamily="18" charset="0"/>
              </a:rPr>
              <a:t>encourage </a:t>
            </a:r>
            <a:r>
              <a:rPr lang="en-US" sz="1200" dirty="0">
                <a:ea typeface="Times New Roman" panose="02020603050405020304" pitchFamily="18" charset="0"/>
              </a:rPr>
              <a:t>open-mindedness and a willingness to accept that others simply have differing opinions that should be respected if based on sound reasoning and judgment.  It is for this reason that students should expect to hear things with which they do not agree, and are encouraged to voice their own opinions on these ideas.  However, disrespect for other students </a:t>
            </a:r>
            <a:r>
              <a:rPr lang="en-US" sz="1200" b="1" i="1" u="sng" dirty="0">
                <a:ea typeface="Times New Roman" panose="02020603050405020304" pitchFamily="18" charset="0"/>
              </a:rPr>
              <a:t>will not</a:t>
            </a:r>
            <a:r>
              <a:rPr lang="en-US" sz="1200" dirty="0">
                <a:ea typeface="Times New Roman" panose="02020603050405020304" pitchFamily="18" charset="0"/>
              </a:rPr>
              <a:t> be tolerated.  There is a fine line between academic argument and hurtful comments that </a:t>
            </a:r>
            <a:r>
              <a:rPr lang="en-US" sz="1200" b="1" u="sng" dirty="0">
                <a:ea typeface="Times New Roman" panose="02020603050405020304" pitchFamily="18" charset="0"/>
              </a:rPr>
              <a:t>MUST not</a:t>
            </a:r>
            <a:r>
              <a:rPr lang="en-US" sz="1200" dirty="0">
                <a:ea typeface="Times New Roman" panose="02020603050405020304" pitchFamily="18" charset="0"/>
              </a:rPr>
              <a:t> be crossed.  If for some reason you feel the need to cross this line, you need to be aware that your participation grade will suffer and there will be further consequences as well</a:t>
            </a:r>
            <a:r>
              <a:rPr lang="en-US" sz="1200" dirty="0" smtClean="0">
                <a:ea typeface="Times New Roman" panose="02020603050405020304" pitchFamily="18" charset="0"/>
              </a:rPr>
              <a:t>.</a:t>
            </a:r>
          </a:p>
          <a:p>
            <a:r>
              <a:rPr lang="en-US" sz="1200" b="1" dirty="0">
                <a:ea typeface="Times New Roman" panose="02020603050405020304" pitchFamily="18" charset="0"/>
                <a:cs typeface="Leelawadee UI" panose="020B0502040204020203" pitchFamily="34" charset="-34"/>
              </a:rPr>
              <a:t>Contact:</a:t>
            </a:r>
          </a:p>
          <a:p>
            <a:r>
              <a:rPr lang="en-US" sz="1200" dirty="0" smtClean="0">
                <a:ea typeface="Times New Roman" panose="02020603050405020304" pitchFamily="18" charset="0"/>
              </a:rPr>
              <a:t>Scott </a:t>
            </a:r>
            <a:r>
              <a:rPr lang="en-US" sz="1200" dirty="0">
                <a:ea typeface="Times New Roman" panose="02020603050405020304" pitchFamily="18" charset="0"/>
              </a:rPr>
              <a:t>Black – </a:t>
            </a:r>
            <a:r>
              <a:rPr lang="en-US" sz="1200" u="sng" dirty="0">
                <a:solidFill>
                  <a:srgbClr val="0563C1"/>
                </a:solidFill>
                <a:ea typeface="Times New Roman" panose="02020603050405020304" pitchFamily="18" charset="0"/>
                <a:hlinkClick r:id="rId2"/>
              </a:rPr>
              <a:t>Black.Christopher.S@muscogee.k12.ga.us</a:t>
            </a:r>
            <a:endParaRPr lang="en-US" sz="1200" dirty="0">
              <a:ea typeface="Times New Roman" panose="02020603050405020304" pitchFamily="18" charset="0"/>
            </a:endParaRPr>
          </a:p>
          <a:p>
            <a:r>
              <a:rPr lang="en-US" sz="1200" dirty="0">
                <a:ea typeface="Times New Roman" panose="02020603050405020304" pitchFamily="18" charset="0"/>
              </a:rPr>
              <a:t>Website – </a:t>
            </a:r>
            <a:r>
              <a:rPr lang="en-US" sz="1200" dirty="0" smtClean="0">
                <a:ea typeface="Times New Roman" panose="02020603050405020304" pitchFamily="18" charset="0"/>
              </a:rPr>
              <a:t>hardawayart.com/</a:t>
            </a:r>
            <a:r>
              <a:rPr lang="en-US" sz="1200" dirty="0" err="1" smtClean="0">
                <a:ea typeface="Times New Roman" panose="02020603050405020304" pitchFamily="18" charset="0"/>
              </a:rPr>
              <a:t>tok</a:t>
            </a:r>
            <a:endParaRPr lang="en-US" sz="1200" dirty="0">
              <a:ea typeface="Times New Roman" panose="02020603050405020304" pitchFamily="18" charset="0"/>
            </a:endParaRPr>
          </a:p>
          <a:p>
            <a:pPr marL="457200" marR="0" indent="-457200">
              <a:spcBef>
                <a:spcPts val="0"/>
              </a:spcBef>
              <a:spcAft>
                <a:spcPts val="0"/>
              </a:spcAft>
            </a:pPr>
            <a:endParaRPr lang="en-US" sz="1200" dirty="0">
              <a:ea typeface="Times New Roman" panose="02020603050405020304" pitchFamily="18" charset="0"/>
            </a:endParaRPr>
          </a:p>
          <a:p>
            <a:r>
              <a:rPr lang="en-US" sz="1200" dirty="0">
                <a:ea typeface="Times New Roman" panose="02020603050405020304" pitchFamily="18" charset="0"/>
              </a:rPr>
              <a:t>Parent Signature:  ______________________	Student Signature</a:t>
            </a:r>
            <a:r>
              <a:rPr lang="en-US" sz="1200" dirty="0" smtClean="0">
                <a:ea typeface="Times New Roman" panose="02020603050405020304" pitchFamily="18" charset="0"/>
              </a:rPr>
              <a:t>:_______________________</a:t>
            </a:r>
            <a:endParaRPr lang="en-US" sz="1200" dirty="0">
              <a:ea typeface="Times New Roman" panose="02020603050405020304" pitchFamily="18" charset="0"/>
            </a:endParaRPr>
          </a:p>
        </p:txBody>
      </p:sp>
      <p:sp>
        <p:nvSpPr>
          <p:cNvPr id="6" name="TextBox 5"/>
          <p:cNvSpPr txBox="1"/>
          <p:nvPr/>
        </p:nvSpPr>
        <p:spPr>
          <a:xfrm>
            <a:off x="0" y="0"/>
            <a:ext cx="4493623" cy="400110"/>
          </a:xfrm>
          <a:prstGeom prst="rect">
            <a:avLst/>
          </a:prstGeom>
          <a:noFill/>
        </p:spPr>
        <p:txBody>
          <a:bodyPr wrap="square" rtlCol="0">
            <a:spAutoFit/>
          </a:bodyPr>
          <a:lstStyle/>
          <a:p>
            <a:r>
              <a:rPr lang="en-US" sz="2000" dirty="0" smtClean="0">
                <a:latin typeface="Good Vibes - Demo" panose="02000000000000000000" pitchFamily="2" charset="0"/>
              </a:rPr>
              <a:t>TOK Syllabus </a:t>
            </a:r>
            <a:r>
              <a:rPr lang="en-US" sz="2000" dirty="0" smtClean="0">
                <a:latin typeface="Good Vibes - Demo" panose="02000000000000000000" pitchFamily="2" charset="0"/>
              </a:rPr>
              <a:t>	</a:t>
            </a:r>
            <a:r>
              <a:rPr lang="en-US" sz="2000" dirty="0" err="1" smtClean="0">
                <a:latin typeface="Good Vibes - Demo" panose="02000000000000000000" pitchFamily="2" charset="0"/>
              </a:rPr>
              <a:t>Mr</a:t>
            </a:r>
            <a:r>
              <a:rPr lang="en-US" sz="2000" dirty="0" smtClean="0">
                <a:latin typeface="Good Vibes - Demo" panose="02000000000000000000" pitchFamily="2" charset="0"/>
              </a:rPr>
              <a:t> Black </a:t>
            </a:r>
            <a:endParaRPr lang="en-US" sz="2000" dirty="0">
              <a:latin typeface="Good Vibes - Demo" panose="02000000000000000000" pitchFamily="2" charset="0"/>
            </a:endParaRPr>
          </a:p>
        </p:txBody>
      </p:sp>
      <p:pic>
        <p:nvPicPr>
          <p:cNvPr id="7" name="Picture 2" descr="Related image"/>
          <p:cNvPicPr>
            <a:picLocks noChangeAspect="1" noChangeArrowheads="1"/>
          </p:cNvPicPr>
          <p:nvPr/>
        </p:nvPicPr>
        <p:blipFill>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3202319" y="1347900"/>
            <a:ext cx="3488962" cy="1341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119115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1006</TotalTime>
  <Words>81</Words>
  <Application>Microsoft Office PowerPoint</Application>
  <PresentationFormat>Letter Paper (8.5x11 in)</PresentationFormat>
  <Paragraphs>32</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Good Vibes - Demo</vt:lpstr>
      <vt:lpstr>Leelawadee UI</vt:lpstr>
      <vt:lpstr>Times New Roman</vt:lpstr>
      <vt:lpstr>Office Theme</vt:lpstr>
      <vt:lpstr>PowerPoint Presentation</vt:lpstr>
    </vt:vector>
  </TitlesOfParts>
  <Company>Muscogee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Black Christopher S</dc:creator>
  <cp:lastModifiedBy>Black Christopher S</cp:lastModifiedBy>
  <cp:revision>21</cp:revision>
  <dcterms:created xsi:type="dcterms:W3CDTF">2018-08-04T21:38:41Z</dcterms:created>
  <dcterms:modified xsi:type="dcterms:W3CDTF">2018-08-05T20:05:22Z</dcterms:modified>
</cp:coreProperties>
</file>